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5"/>
  </p:sldMasterIdLst>
  <p:notesMasterIdLst>
    <p:notesMasterId r:id="rId22"/>
  </p:notesMasterIdLst>
  <p:handoutMasterIdLst>
    <p:handoutMasterId r:id="rId23"/>
  </p:handoutMasterIdLst>
  <p:sldIdLst>
    <p:sldId id="667" r:id="rId6"/>
    <p:sldId id="671" r:id="rId7"/>
    <p:sldId id="672" r:id="rId8"/>
    <p:sldId id="682" r:id="rId9"/>
    <p:sldId id="673" r:id="rId10"/>
    <p:sldId id="680" r:id="rId11"/>
    <p:sldId id="679" r:id="rId12"/>
    <p:sldId id="683" r:id="rId13"/>
    <p:sldId id="675" r:id="rId14"/>
    <p:sldId id="676" r:id="rId15"/>
    <p:sldId id="677" r:id="rId16"/>
    <p:sldId id="674" r:id="rId17"/>
    <p:sldId id="684" r:id="rId18"/>
    <p:sldId id="678" r:id="rId19"/>
    <p:sldId id="670" r:id="rId20"/>
    <p:sldId id="66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15B13B0A-EEBE-624E-BE43-8059CB0E21EE}">
          <p14:sldIdLst/>
        </p14:section>
        <p14:section name="Your Presentation" id="{BC5D39D9-9158-D649-839D-B2F6EDD610CD}">
          <p14:sldIdLst>
            <p14:sldId id="667"/>
            <p14:sldId id="671"/>
            <p14:sldId id="672"/>
            <p14:sldId id="682"/>
            <p14:sldId id="673"/>
            <p14:sldId id="680"/>
            <p14:sldId id="679"/>
            <p14:sldId id="683"/>
            <p14:sldId id="675"/>
            <p14:sldId id="676"/>
            <p14:sldId id="677"/>
            <p14:sldId id="674"/>
            <p14:sldId id="684"/>
            <p14:sldId id="678"/>
            <p14:sldId id="670"/>
            <p14:sldId id="6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92AE"/>
    <a:srgbClr val="03A2B1"/>
    <a:srgbClr val="0051A2"/>
    <a:srgbClr val="006BA6"/>
    <a:srgbClr val="01A7B1"/>
    <a:srgbClr val="00C1B6"/>
    <a:srgbClr val="6DE3D3"/>
    <a:srgbClr val="6DE3DF"/>
    <a:srgbClr val="66B4C3"/>
    <a:srgbClr val="6DC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43" autoAdjust="0"/>
    <p:restoredTop sz="86412" autoAdjust="0"/>
  </p:normalViewPr>
  <p:slideViewPr>
    <p:cSldViewPr snapToGrid="0" snapToObjects="1" showGuides="1">
      <p:cViewPr varScale="1">
        <p:scale>
          <a:sx n="110" d="100"/>
          <a:sy n="110" d="100"/>
        </p:scale>
        <p:origin x="1544" y="168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51" d="100"/>
          <a:sy n="151" d="100"/>
        </p:scale>
        <p:origin x="4728" y="21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2/28/19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G243257</a:t>
            </a:r>
            <a:r>
              <a:rPr lang="fi-FI" baseline="0" dirty="0"/>
              <a:t> </a:t>
            </a:r>
            <a:r>
              <a:rPr lang="fi-FI" dirty="0" err="1"/>
              <a:t>DevSummit</a:t>
            </a:r>
            <a:r>
              <a:rPr lang="fi-FI" baseline="0" dirty="0"/>
              <a:t> </a:t>
            </a:r>
            <a:r>
              <a:rPr lang="en-US" dirty="0"/>
              <a:t>2019 Template for </a:t>
            </a:r>
            <a:r>
              <a:rPr lang="en-US" dirty="0" err="1"/>
              <a:t>Esri</a:t>
            </a:r>
            <a:r>
              <a:rPr lang="en-US" dirty="0"/>
              <a:t> staff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085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Coords</a:t>
            </a:r>
            <a:r>
              <a:rPr lang="en-US" dirty="0"/>
              <a:t> Widget - https://webapps.maps.arcgis.com/apps/Styler/index.html?appid=32412e57f2514b008740de00e77f4d2a</a:t>
            </a:r>
          </a:p>
          <a:p>
            <a:r>
              <a:rPr lang="en-US" dirty="0"/>
              <a:t>Legend Card Style and Full Screen - https://webapps.maps.arcgis.com/apps/Media/index.html?appid=0d609007027e41d3aff3ebcd451d3527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215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8181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developers.arcgis.com</a:t>
            </a:r>
            <a:r>
              <a:rPr lang="en-US" dirty="0"/>
              <a:t>/</a:t>
            </a:r>
            <a:r>
              <a:rPr lang="en-US" dirty="0" err="1"/>
              <a:t>javascript</a:t>
            </a:r>
            <a:r>
              <a:rPr lang="en-US" dirty="0"/>
              <a:t>/latest/guide/release-notes/4.8/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4435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353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85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87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I’ll create a demo video of tabbing through the 4.x widget showing they are keyboard accessible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381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new line arcade expression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754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Hover fixed popup - https://webapps.maps.arcgis.com/apps/Media/index.html?appid=99d8822351cf4513bf2b248fe3e06865</a:t>
            </a:r>
          </a:p>
          <a:p>
            <a:r>
              <a:rPr lang="en-US" dirty="0"/>
              <a:t>Hover floating - http://webapps.maps.arcgis.com/apps/Media/index.html?appid=4f3dd42bf668447a9abe06099f5fa457</a:t>
            </a:r>
          </a:p>
          <a:p>
            <a:r>
              <a:rPr lang="en-US" dirty="0"/>
              <a:t>Docked – </a:t>
            </a:r>
            <a:r>
              <a:rPr lang="en-US" dirty="0" err="1"/>
              <a:t>Styler</a:t>
            </a:r>
            <a:r>
              <a:rPr lang="en-US" dirty="0"/>
              <a:t> https://webapps.maps.arcgis.com/apps/Styler/index.html?appid=ba335516fee1421cb5bb449f6e9b97f5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867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4.x specific but an easy way to add cool functionality </a:t>
            </a:r>
          </a:p>
          <a:p>
            <a:endParaRPr lang="en-US" dirty="0"/>
          </a:p>
          <a:p>
            <a:r>
              <a:rPr lang="en-US" dirty="0"/>
              <a:t>Hiding this one for now – not sure if we should show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413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demo this one with the new capability on </a:t>
            </a:r>
            <a:r>
              <a:rPr lang="en-US" dirty="0" err="1"/>
              <a:t>devext</a:t>
            </a:r>
            <a:r>
              <a:rPr lang="en-US" dirty="0"/>
              <a:t> to create photo layers. In Media app users can choose (List view or Preview).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253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Slice App: Remove the buildings and the shadows update</a:t>
            </a:r>
          </a:p>
          <a:p>
            <a:r>
              <a:rPr lang="en-US" dirty="0"/>
              <a:t>http://webapps.maps.arcgis.com/apps/3DInsetMap/index.html?appid=0f553cdc22b14a25bc5bca2ac75397c3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4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Mute - http://nw-brews.mapsdevext.arcgis.com/apps/InteractiveLegend/index.html?appid=c898d6031ec149068a7d5654d5fe2240</a:t>
            </a:r>
          </a:p>
          <a:p>
            <a:r>
              <a:rPr lang="en-US" dirty="0"/>
              <a:t>Filter - http://holistic.mapsdevext.arcgis.com/apps/InteractiveLegend/index.html?appid=c46c08cf403f4d2a92152f60fbde92a8</a:t>
            </a:r>
          </a:p>
          <a:p>
            <a:endParaRPr lang="en-US" dirty="0"/>
          </a:p>
          <a:p>
            <a:r>
              <a:rPr lang="en-US" dirty="0"/>
              <a:t>Other if they are updated:</a:t>
            </a:r>
          </a:p>
          <a:p>
            <a:r>
              <a:rPr lang="en-US" dirty="0"/>
              <a:t>– *need to update* - http://holistic.mapsdevext.arcgis.com/apps/InteractiveLegend/index.html?appid=cb78492e805848cb9e5e4f8bf3225aa2</a:t>
            </a:r>
          </a:p>
          <a:p>
            <a:r>
              <a:rPr lang="en-US" dirty="0"/>
              <a:t>http://holistic.mapsdevext.arcgis.com/apps/InteractiveLegend/index.html?appid=4399a2eb130c4a1f83fb3a2ce104152e</a:t>
            </a:r>
          </a:p>
          <a:p>
            <a:r>
              <a:rPr lang="en-US" dirty="0"/>
              <a:t>- Docked </a:t>
            </a:r>
          </a:p>
          <a:p>
            <a:r>
              <a:rPr lang="en-US" dirty="0"/>
              <a:t>– http://holistic.mapsdevext.arcgis.com/apps/InteractiveLegend/index.html?appid=d9e6a75521a3411bb89bb05aba60e393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72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2/28/19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2/28/19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2/28/19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2/28/19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://jsapi.maps.arcgis.com/apps/Media/index.html?appid=5546582acd474bd7a91e3e7d7bdf7882" TargetMode="External"/><Relationship Id="rId4" Type="http://schemas.openxmlformats.org/officeDocument/2006/relationships/hyperlink" Target="https://developers.arcgis.com/javascript/latest/sample-code/view-breakpoints-css/index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arcgis.com/javascript/latest/sample-code/widgets-print/live/index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jsapi.maps.arcgis.com/home/webmap/viewer.html?webmap=696f27fe20a84671906ad7356960bb9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://jsapi.maps.arcgis.com/apps/Media/index.html?appid=a9e9d05804a146acb84a2905a8d388ac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ebapps.maps.arcgis.com/apps/3DInsetMap/index.html?appid=0f553cdc22b14a25bc5bca2ac75397c3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"/>
          <p:cNvGrpSpPr/>
          <p:nvPr/>
        </p:nvGrpSpPr>
        <p:grpSpPr>
          <a:xfrm>
            <a:off x="0" y="-16008"/>
            <a:ext cx="12219008" cy="6888968"/>
            <a:chOff x="0" y="-16008"/>
            <a:chExt cx="12219008" cy="6888968"/>
          </a:xfrm>
        </p:grpSpPr>
        <p:sp>
          <p:nvSpPr>
            <p:cNvPr id="3" name="Rectangle 2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" name="keyart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57"/>
            <a:stretch/>
          </p:blipFill>
          <p:spPr>
            <a:xfrm>
              <a:off x="6222449" y="11575"/>
              <a:ext cx="5996559" cy="6849810"/>
            </a:xfrm>
            <a:prstGeom prst="rect">
              <a:avLst/>
            </a:prstGeom>
          </p:spPr>
        </p:pic>
        <p:pic>
          <p:nvPicPr>
            <p:cNvPr id="17" name="keyart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72434" b="68401"/>
            <a:stretch/>
          </p:blipFill>
          <p:spPr>
            <a:xfrm>
              <a:off x="0" y="-16008"/>
              <a:ext cx="3356658" cy="2164466"/>
            </a:xfrm>
            <a:prstGeom prst="rect">
              <a:avLst/>
            </a:prstGeom>
          </p:spPr>
        </p:pic>
        <p:sp>
          <p:nvSpPr>
            <p:cNvPr id="22" name="shading (lower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4988019" y="3954330"/>
              <a:ext cx="7221131" cy="2918630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8" name="Esri Logo (white)">
              <a:extLst>
                <a:ext uri="{FF2B5EF4-FFF2-40B4-BE49-F238E27FC236}">
                  <a16:creationId xmlns:a16="http://schemas.microsoft.com/office/drawing/2014/main" id="{C3F3808C-4AB0-324A-9750-25578D0538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880"/>
            <a:stretch/>
          </p:blipFill>
          <p:spPr>
            <a:xfrm>
              <a:off x="1022493" y="1010040"/>
              <a:ext cx="1871178" cy="874991"/>
            </a:xfrm>
            <a:prstGeom prst="rect">
              <a:avLst/>
            </a:prstGeom>
          </p:spPr>
        </p:pic>
      </p:grpSp>
      <p:sp>
        <p:nvSpPr>
          <p:cNvPr id="24" name="Presenter Subtitle">
            <a:extLst>
              <a:ext uri="{FF2B5EF4-FFF2-40B4-BE49-F238E27FC236}">
                <a16:creationId xmlns:a16="http://schemas.microsoft.com/office/drawing/2014/main" id="{37F4B2CF-A224-604B-B851-520F8016EAB1}"/>
              </a:ext>
            </a:extLst>
          </p:cNvPr>
          <p:cNvSpPr txBox="1">
            <a:spLocks/>
          </p:cNvSpPr>
          <p:nvPr/>
        </p:nvSpPr>
        <p:spPr bwMode="white">
          <a:xfrm>
            <a:off x="1265561" y="5717894"/>
            <a:ext cx="6211685" cy="44700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ctr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8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lang="en-US"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tabLst>
                <a:tab pos="1484313" algn="l"/>
              </a:tabLst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6pPr>
            <a:lvl7pPr marL="27432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7pPr>
            <a:lvl8pPr marL="32004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8pPr>
            <a:lvl9pPr marL="36576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2019 ESRI DEVELOPER SUMMIT</a:t>
            </a:r>
          </a:p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Palm Springs, CA</a:t>
            </a:r>
          </a:p>
        </p:txBody>
      </p:sp>
      <p:sp>
        <p:nvSpPr>
          <p:cNvPr id="21" name="Presenter Subtitle">
            <a:extLst>
              <a:ext uri="{FF2B5EF4-FFF2-40B4-BE49-F238E27FC236}">
                <a16:creationId xmlns:a16="http://schemas.microsoft.com/office/drawing/2014/main" id="{37F4B2CF-A224-604B-B851-520F8016EA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5561" y="3695044"/>
            <a:ext cx="6778794" cy="914400"/>
          </a:xfrm>
        </p:spPr>
        <p:txBody>
          <a:bodyPr/>
          <a:lstStyle/>
          <a:p>
            <a:pPr algn="l"/>
            <a:r>
              <a:rPr lang="en-US" sz="1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Beth Romero	</a:t>
            </a:r>
          </a:p>
          <a:p>
            <a:pPr algn="l"/>
            <a:r>
              <a:rPr lang="en-US" sz="1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Kelly Hutchins </a:t>
            </a:r>
          </a:p>
        </p:txBody>
      </p:sp>
      <p:sp>
        <p:nvSpPr>
          <p:cNvPr id="20" name="Presentation Title">
            <a:extLst>
              <a:ext uri="{FF2B5EF4-FFF2-40B4-BE49-F238E27FC236}">
                <a16:creationId xmlns:a16="http://schemas.microsoft.com/office/drawing/2014/main" id="{AAB9D336-F351-EB47-8891-FC2F845FD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561" y="2658019"/>
            <a:ext cx="9140080" cy="914400"/>
          </a:xfrm>
        </p:spPr>
        <p:txBody>
          <a:bodyPr/>
          <a:lstStyle/>
          <a:p>
            <a:pPr algn="l"/>
            <a:r>
              <a:rPr lang="en-US" sz="4000" b="0" dirty="0"/>
              <a:t>Power Up Your Configurable Apps using JavaScript 4x Functionality </a:t>
            </a:r>
          </a:p>
        </p:txBody>
      </p:sp>
    </p:spTree>
    <p:extLst>
      <p:ext uri="{BB962C8B-B14F-4D97-AF65-F5344CB8AC3E}">
        <p14:creationId xmlns:p14="http://schemas.microsoft.com/office/powerpoint/2010/main" val="1932561570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095ED-D05D-C24D-9DBE-40CBC54B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52B3B-F984-2C42-90E5-2F34DC887E4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Demo interactive legend screenshot capability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6D9A96-4DA5-4162-96B4-B3F3F34EE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36" y="2779575"/>
            <a:ext cx="4530291" cy="22427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F45C48-E6C7-451B-A67B-B95FFA71D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731116"/>
            <a:ext cx="4437085" cy="229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26517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7E368-B9BC-554F-88C6-BA10E88D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widgets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88F3B-310B-014D-B753-FF738EE8945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Full Screen</a:t>
            </a:r>
          </a:p>
          <a:p>
            <a:r>
              <a:rPr lang="en-US" dirty="0" err="1"/>
              <a:t>Coords</a:t>
            </a:r>
            <a:r>
              <a:rPr lang="en-US" dirty="0"/>
              <a:t> widget </a:t>
            </a:r>
          </a:p>
          <a:p>
            <a:r>
              <a:rPr lang="en-US" dirty="0"/>
              <a:t>Legend (card style?)</a:t>
            </a:r>
          </a:p>
        </p:txBody>
      </p:sp>
    </p:spTree>
    <p:extLst>
      <p:ext uri="{BB962C8B-B14F-4D97-AF65-F5344CB8AC3E}">
        <p14:creationId xmlns:p14="http://schemas.microsoft.com/office/powerpoint/2010/main" val="3196746666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4E502-EBA6-2E4C-BE39-936ADD1B4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B828D-ED6F-6343-8092-7C46441462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Talk about client side filtering in Interactive Legend </a:t>
            </a:r>
          </a:p>
        </p:txBody>
      </p:sp>
    </p:spTree>
    <p:extLst>
      <p:ext uri="{BB962C8B-B14F-4D97-AF65-F5344CB8AC3E}">
        <p14:creationId xmlns:p14="http://schemas.microsoft.com/office/powerpoint/2010/main" val="782234849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1AC1B-E776-654D-9824-BBADBB052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FC474-423C-2F42-B212-5895874B17D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77678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AF28C-F85F-A946-A2CC-953869560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D0229-20F1-C04A-8FF3-1545744701D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WebGl</a:t>
            </a:r>
            <a:endParaRPr lang="en-US" dirty="0"/>
          </a:p>
          <a:p>
            <a:r>
              <a:rPr lang="en-US" dirty="0"/>
              <a:t>Client side queries</a:t>
            </a:r>
          </a:p>
          <a:p>
            <a:r>
              <a:rPr lang="en-US" dirty="0"/>
              <a:t>Feature layer </a:t>
            </a:r>
            <a:r>
              <a:rPr lang="en-US" dirty="0" err="1"/>
              <a:t>pbf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1603539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CD77207-67ED-704D-9994-33F5B880A57E}"/>
              </a:ext>
            </a:extLst>
          </p:cNvPr>
          <p:cNvGrpSpPr/>
          <p:nvPr/>
        </p:nvGrpSpPr>
        <p:grpSpPr>
          <a:xfrm>
            <a:off x="-43251" y="-16008"/>
            <a:ext cx="12252401" cy="6874511"/>
            <a:chOff x="-43251" y="-16008"/>
            <a:chExt cx="12252401" cy="6874511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4" name="keyart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5" cy="6856951"/>
            </a:xfrm>
            <a:prstGeom prst="rect">
              <a:avLst/>
            </a:prstGeom>
          </p:spPr>
        </p:pic>
        <p:sp>
          <p:nvSpPr>
            <p:cNvPr id="10" name="shading (lower right)">
              <a:extLst>
                <a:ext uri="{FF2B5EF4-FFF2-40B4-BE49-F238E27FC236}">
                  <a16:creationId xmlns:a16="http://schemas.microsoft.com/office/drawing/2014/main" id="{E6D1F064-8DA1-4540-AC8E-DDA813288DAD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1" name="shading (upper lef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23964" y="-11575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4000">
                  <a:srgbClr val="0D134A">
                    <a:alpha val="39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pic>
        <p:nvPicPr>
          <p:cNvPr id="9" name="Esri Logo (white)">
            <a:extLst>
              <a:ext uri="{FF2B5EF4-FFF2-40B4-BE49-F238E27FC236}">
                <a16:creationId xmlns:a16="http://schemas.microsoft.com/office/drawing/2014/main" id="{C3F3808C-4AB0-324A-9750-25578D053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7" y="2489994"/>
            <a:ext cx="6073985" cy="187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98234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/>
          <p:cNvGrpSpPr/>
          <p:nvPr/>
        </p:nvGrpSpPr>
        <p:grpSpPr>
          <a:xfrm>
            <a:off x="-75448" y="0"/>
            <a:ext cx="12284598" cy="6874121"/>
            <a:chOff x="-75448" y="0"/>
            <a:chExt cx="12284598" cy="6874121"/>
          </a:xfrm>
        </p:grpSpPr>
        <p:sp>
          <p:nvSpPr>
            <p:cNvPr id="48" name="Rectangle 47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51" name="shading (bottom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75448" y="1752324"/>
              <a:ext cx="12284598" cy="5121797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grpSp>
        <p:nvGrpSpPr>
          <p:cNvPr id="8" name="Phones (Group)">
            <a:extLst>
              <a:ext uri="{FF2B5EF4-FFF2-40B4-BE49-F238E27FC236}">
                <a16:creationId xmlns:a16="http://schemas.microsoft.com/office/drawing/2014/main" id="{79566F2D-A24A-D145-99C5-2BF18C678389}"/>
              </a:ext>
            </a:extLst>
          </p:cNvPr>
          <p:cNvGrpSpPr/>
          <p:nvPr/>
        </p:nvGrpSpPr>
        <p:grpSpPr>
          <a:xfrm>
            <a:off x="914400" y="1102836"/>
            <a:ext cx="10363200" cy="5299151"/>
            <a:chOff x="914400" y="1102836"/>
            <a:chExt cx="10363200" cy="5299151"/>
          </a:xfrm>
        </p:grpSpPr>
        <p:sp>
          <p:nvSpPr>
            <p:cNvPr id="10" name="Right Arrow 38">
              <a:extLst>
                <a:ext uri="{FF2B5EF4-FFF2-40B4-BE49-F238E27FC236}">
                  <a16:creationId xmlns:a16="http://schemas.microsoft.com/office/drawing/2014/main" id="{DA2B18AC-A817-BC4B-8B3C-402DB388C6C1}"/>
                </a:ext>
              </a:extLst>
            </p:cNvPr>
            <p:cNvSpPr/>
            <p:nvPr/>
          </p:nvSpPr>
          <p:spPr bwMode="auto">
            <a:xfrm>
              <a:off x="5748325" y="3368299"/>
              <a:ext cx="592556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F7E134-2A71-954A-9FFD-318E02246448}"/>
                </a:ext>
              </a:extLst>
            </p:cNvPr>
            <p:cNvCxnSpPr/>
            <p:nvPr/>
          </p:nvCxnSpPr>
          <p:spPr bwMode="auto">
            <a:xfrm>
              <a:off x="6089630" y="1164356"/>
              <a:ext cx="0" cy="2130026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B799C4-FF1B-2C4F-91C2-41AAEEC8D5D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089630" y="3868638"/>
              <a:ext cx="0" cy="253334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" name="Right Arrow 38">
              <a:extLst>
                <a:ext uri="{FF2B5EF4-FFF2-40B4-BE49-F238E27FC236}">
                  <a16:creationId xmlns:a16="http://schemas.microsoft.com/office/drawing/2014/main" id="{13997CFF-AEDC-D640-A2D3-BE3AA50E9AE2}"/>
                </a:ext>
              </a:extLst>
            </p:cNvPr>
            <p:cNvSpPr/>
            <p:nvPr/>
          </p:nvSpPr>
          <p:spPr bwMode="auto">
            <a:xfrm>
              <a:off x="8576755" y="3868638"/>
              <a:ext cx="527652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69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01B99BE-E34E-1848-8A0B-013C9F233D74}"/>
                </a:ext>
              </a:extLst>
            </p:cNvPr>
            <p:cNvCxnSpPr/>
            <p:nvPr/>
          </p:nvCxnSpPr>
          <p:spPr bwMode="auto">
            <a:xfrm>
              <a:off x="8842937" y="1164356"/>
              <a:ext cx="0" cy="265839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71BD325-4439-5A42-81D7-FC0FE2E3A35A}"/>
                </a:ext>
              </a:extLst>
            </p:cNvPr>
            <p:cNvCxnSpPr/>
            <p:nvPr/>
          </p:nvCxnSpPr>
          <p:spPr bwMode="auto">
            <a:xfrm flipV="1">
              <a:off x="8842937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3C59AC9-6049-3E4E-BF89-D32E93D695A0}"/>
                </a:ext>
              </a:extLst>
            </p:cNvPr>
            <p:cNvGrpSpPr/>
            <p:nvPr/>
          </p:nvGrpSpPr>
          <p:grpSpPr>
            <a:xfrm>
              <a:off x="914400" y="1867527"/>
              <a:ext cx="2114157" cy="4301453"/>
              <a:chOff x="695561" y="1867527"/>
              <a:chExt cx="2114157" cy="4301453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7F7048AA-17AD-3442-80BD-5B0A311B78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561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D70B1600-F2A7-EE4A-9DC2-684410439A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3636" r="315" b="730"/>
              <a:stretch/>
            </p:blipFill>
            <p:spPr>
              <a:xfrm>
                <a:off x="816123" y="2304760"/>
                <a:ext cx="1875488" cy="3333133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C48A495-9A21-5A44-93D2-ECA91A5D5D6C}"/>
                </a:ext>
              </a:extLst>
            </p:cNvPr>
            <p:cNvGrpSpPr/>
            <p:nvPr/>
          </p:nvGrpSpPr>
          <p:grpSpPr>
            <a:xfrm>
              <a:off x="9163443" y="1861088"/>
              <a:ext cx="2114157" cy="4301453"/>
              <a:chOff x="9390456" y="1861088"/>
              <a:chExt cx="2114157" cy="4301453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596212FC-B7D1-DF4E-8773-1C5311E6C0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90456" y="1861088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348FF7A8-304A-0A4C-93B0-E1C588A322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3174"/>
              <a:stretch/>
            </p:blipFill>
            <p:spPr>
              <a:xfrm>
                <a:off x="9497915" y="2298409"/>
                <a:ext cx="1929370" cy="3329723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41D0262-5458-284B-96B4-9CBC8A6AF306}"/>
                </a:ext>
              </a:extLst>
            </p:cNvPr>
            <p:cNvGrpSpPr/>
            <p:nvPr/>
          </p:nvGrpSpPr>
          <p:grpSpPr>
            <a:xfrm>
              <a:off x="3664081" y="1867527"/>
              <a:ext cx="2114157" cy="4301453"/>
              <a:chOff x="3593859" y="1867527"/>
              <a:chExt cx="2114157" cy="4301453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4C432BDC-41FB-1444-8182-9F9B32F951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93859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8C4DC768-9513-4144-B87A-7293ABC06C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-1" t="3635" r="364" b="2192"/>
              <a:stretch/>
            </p:blipFill>
            <p:spPr>
              <a:xfrm>
                <a:off x="3708059" y="2304759"/>
                <a:ext cx="1881926" cy="3163827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D7370480-E1A6-DE47-AAE5-C3C0D64450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93938" b="-4340"/>
              <a:stretch/>
            </p:blipFill>
            <p:spPr>
              <a:xfrm>
                <a:off x="3705023" y="5296418"/>
                <a:ext cx="1884962" cy="348732"/>
              </a:xfrm>
              <a:prstGeom prst="rect">
                <a:avLst/>
              </a:prstGeom>
              <a:solidFill>
                <a:srgbClr val="2F2F2F"/>
              </a:solidFill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0ACD500-B5FF-5343-A5DE-0C5D7A65351B}"/>
                </a:ext>
              </a:extLst>
            </p:cNvPr>
            <p:cNvGrpSpPr/>
            <p:nvPr/>
          </p:nvGrpSpPr>
          <p:grpSpPr>
            <a:xfrm>
              <a:off x="6413762" y="1861088"/>
              <a:ext cx="2114157" cy="4301453"/>
              <a:chOff x="6492157" y="1861088"/>
              <a:chExt cx="2114157" cy="4301453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3448641F-600A-0C47-B24A-60A58E4D5A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92157" y="1861088"/>
                <a:ext cx="2114157" cy="4301453"/>
              </a:xfrm>
              <a:prstGeom prst="rect">
                <a:avLst/>
              </a:prstGeom>
            </p:spPr>
          </p:pic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7C4F051-4CD5-E545-A783-0AFD660A577B}"/>
                  </a:ext>
                </a:extLst>
              </p:cNvPr>
              <p:cNvGrpSpPr/>
              <p:nvPr/>
            </p:nvGrpSpPr>
            <p:grpSpPr>
              <a:xfrm>
                <a:off x="6607172" y="2298409"/>
                <a:ext cx="1885382" cy="3329723"/>
                <a:chOff x="6607172" y="2305666"/>
                <a:chExt cx="1885382" cy="3329723"/>
              </a:xfrm>
            </p:grpSpPr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FCB57114-21E1-4146-ACB4-8F084ED269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22790"/>
                <a:stretch/>
              </p:blipFill>
              <p:spPr>
                <a:xfrm>
                  <a:off x="6607172" y="3079751"/>
                  <a:ext cx="1885382" cy="2555638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C76938D7-AF1B-6F4A-9252-14B952D7D3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3990" b="72125"/>
                <a:stretch/>
              </p:blipFill>
              <p:spPr>
                <a:xfrm>
                  <a:off x="6607172" y="2305666"/>
                  <a:ext cx="1885382" cy="7905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B63948C-0CA6-BF47-9890-F5580ADA5488}"/>
                </a:ext>
              </a:extLst>
            </p:cNvPr>
            <p:cNvGrpSpPr/>
            <p:nvPr/>
          </p:nvGrpSpPr>
          <p:grpSpPr>
            <a:xfrm>
              <a:off x="8269766" y="3795685"/>
              <a:ext cx="222769" cy="1809171"/>
              <a:chOff x="8333459" y="3810199"/>
              <a:chExt cx="269551" cy="1809171"/>
            </a:xfrm>
          </p:grpSpPr>
          <p:sp>
            <p:nvSpPr>
              <p:cNvPr id="29" name="Right Arrow 32">
                <a:extLst>
                  <a:ext uri="{FF2B5EF4-FFF2-40B4-BE49-F238E27FC236}">
                    <a16:creationId xmlns:a16="http://schemas.microsoft.com/office/drawing/2014/main" id="{97D09ECB-6EED-6140-A595-25284BE837E9}"/>
                  </a:ext>
                </a:extLst>
              </p:cNvPr>
              <p:cNvSpPr/>
              <p:nvPr/>
            </p:nvSpPr>
            <p:spPr bwMode="auto">
              <a:xfrm rot="5400000">
                <a:off x="8240228" y="5256587"/>
                <a:ext cx="462892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0" name="Right Arrow 31">
                <a:extLst>
                  <a:ext uri="{FF2B5EF4-FFF2-40B4-BE49-F238E27FC236}">
                    <a16:creationId xmlns:a16="http://schemas.microsoft.com/office/drawing/2014/main" id="{BE4D3E93-4F89-FE48-9319-4ABFAE759E38}"/>
                  </a:ext>
                </a:extLst>
              </p:cNvPr>
              <p:cNvSpPr/>
              <p:nvPr/>
            </p:nvSpPr>
            <p:spPr bwMode="auto">
              <a:xfrm rot="5400000">
                <a:off x="7914560" y="4230709"/>
                <a:ext cx="1103693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" name="Right Arrow 30">
                <a:extLst>
                  <a:ext uri="{FF2B5EF4-FFF2-40B4-BE49-F238E27FC236}">
                    <a16:creationId xmlns:a16="http://schemas.microsoft.com/office/drawing/2014/main" id="{E41B2547-AADD-C64B-91DC-2D99E3685287}"/>
                  </a:ext>
                </a:extLst>
              </p:cNvPr>
              <p:cNvSpPr/>
              <p:nvPr/>
            </p:nvSpPr>
            <p:spPr bwMode="auto">
              <a:xfrm rot="5400000">
                <a:off x="8227571" y="4878528"/>
                <a:ext cx="474449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59FBDB2-7DAB-3B42-B7F2-B40CA5BA4552}"/>
                </a:ext>
              </a:extLst>
            </p:cNvPr>
            <p:cNvCxnSpPr/>
            <p:nvPr/>
          </p:nvCxnSpPr>
          <p:spPr bwMode="auto">
            <a:xfrm flipH="1">
              <a:off x="3302220" y="1102836"/>
              <a:ext cx="27731" cy="271991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2CBA1B2-A670-A143-837B-05E08B7C9A2F}"/>
                </a:ext>
              </a:extLst>
            </p:cNvPr>
            <p:cNvCxnSpPr/>
            <p:nvPr/>
          </p:nvCxnSpPr>
          <p:spPr bwMode="auto">
            <a:xfrm flipV="1">
              <a:off x="3302220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Right Arrow 38">
              <a:extLst>
                <a:ext uri="{FF2B5EF4-FFF2-40B4-BE49-F238E27FC236}">
                  <a16:creationId xmlns:a16="http://schemas.microsoft.com/office/drawing/2014/main" id="{43D5364E-6DA5-C74D-91C2-92AB60DC2154}"/>
                </a:ext>
              </a:extLst>
            </p:cNvPr>
            <p:cNvSpPr/>
            <p:nvPr/>
          </p:nvSpPr>
          <p:spPr bwMode="auto">
            <a:xfrm>
              <a:off x="3017908" y="3868638"/>
              <a:ext cx="528065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7" name="Subtitle 4">
            <a:extLst>
              <a:ext uri="{FF2B5EF4-FFF2-40B4-BE49-F238E27FC236}">
                <a16:creationId xmlns:a16="http://schemas.microsoft.com/office/drawing/2014/main" id="{E2E142E2-0724-1D42-9FA8-CD4E280B3A09}"/>
              </a:ext>
            </a:extLst>
          </p:cNvPr>
          <p:cNvSpPr/>
          <p:nvPr/>
        </p:nvSpPr>
        <p:spPr>
          <a:xfrm>
            <a:off x="9157956" y="1174450"/>
            <a:ext cx="2119644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Complete answers</a:t>
            </a:r>
          </a:p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and select “Submit”</a:t>
            </a:r>
          </a:p>
        </p:txBody>
      </p:sp>
      <p:sp>
        <p:nvSpPr>
          <p:cNvPr id="46" name="Subtitle 3">
            <a:extLst>
              <a:ext uri="{FF2B5EF4-FFF2-40B4-BE49-F238E27FC236}">
                <a16:creationId xmlns:a16="http://schemas.microsoft.com/office/drawing/2014/main" id="{48CFDF8A-F962-5240-A8C1-998E8A371356}"/>
              </a:ext>
            </a:extLst>
          </p:cNvPr>
          <p:cNvSpPr/>
          <p:nvPr/>
        </p:nvSpPr>
        <p:spPr>
          <a:xfrm>
            <a:off x="6356101" y="1174450"/>
            <a:ext cx="2229478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Scroll down to find the feedback section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035B80E9-92E2-8E40-8EAB-2EF48B566F49}"/>
              </a:ext>
            </a:extLst>
          </p:cNvPr>
          <p:cNvSpPr/>
          <p:nvPr/>
        </p:nvSpPr>
        <p:spPr>
          <a:xfrm>
            <a:off x="3354781" y="1174450"/>
            <a:ext cx="2728476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Select the session </a:t>
            </a:r>
            <a:b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you attended</a:t>
            </a:r>
          </a:p>
        </p:txBody>
      </p:sp>
      <p:sp>
        <p:nvSpPr>
          <p:cNvPr id="44" name="Subtitle 1">
            <a:extLst>
              <a:ext uri="{FF2B5EF4-FFF2-40B4-BE49-F238E27FC236}">
                <a16:creationId xmlns:a16="http://schemas.microsoft.com/office/drawing/2014/main" id="{C447AE66-B55C-784D-A71E-284ADF839B58}"/>
              </a:ext>
            </a:extLst>
          </p:cNvPr>
          <p:cNvSpPr/>
          <p:nvPr/>
        </p:nvSpPr>
        <p:spPr>
          <a:xfrm>
            <a:off x="784752" y="1174450"/>
            <a:ext cx="2367468" cy="537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Download the Esri Events app and find your event</a:t>
            </a:r>
          </a:p>
        </p:txBody>
      </p:sp>
      <p:sp>
        <p:nvSpPr>
          <p:cNvPr id="43" name="Title ">
            <a:extLst>
              <a:ext uri="{FF2B5EF4-FFF2-40B4-BE49-F238E27FC236}">
                <a16:creationId xmlns:a16="http://schemas.microsoft.com/office/drawing/2014/main" id="{2EEA1DE7-2126-554A-B142-27798306074E}"/>
              </a:ext>
            </a:extLst>
          </p:cNvPr>
          <p:cNvSpPr txBox="1">
            <a:spLocks/>
          </p:cNvSpPr>
          <p:nvPr/>
        </p:nvSpPr>
        <p:spPr>
          <a:xfrm>
            <a:off x="685800" y="448068"/>
            <a:ext cx="10826496" cy="43088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800" b="0" dirty="0">
                <a:solidFill>
                  <a:prstClr val="white"/>
                </a:solidFill>
              </a:rPr>
              <a:t>Please Take Our Survey on the App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326405922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-43251" y="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 descr="The media map with a docked popup and the info panel collapsed. ">
              <a:extLst>
                <a:ext uri="{FF2B5EF4-FFF2-40B4-BE49-F238E27FC236}">
                  <a16:creationId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Apps 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Popups </a:t>
            </a:r>
          </a:p>
          <a:p>
            <a:r>
              <a:rPr lang="en-US" dirty="0"/>
              <a:t>Expand/Collapse</a:t>
            </a:r>
          </a:p>
          <a:p>
            <a:r>
              <a:rPr lang="en-US" dirty="0">
                <a:hlinkClick r:id="rId4"/>
              </a:rPr>
              <a:t>Breakpoints </a:t>
            </a:r>
            <a:endParaRPr lang="en-US" dirty="0"/>
          </a:p>
        </p:txBody>
      </p:sp>
      <p:pic>
        <p:nvPicPr>
          <p:cNvPr id="4" name="Picture 3" descr="A close up of a map&#10;&#10;Description automatically generated">
            <a:hlinkClick r:id="rId5"/>
            <a:extLst>
              <a:ext uri="{FF2B5EF4-FFF2-40B4-BE49-F238E27FC236}">
                <a16:creationId xmlns:a16="http://schemas.microsoft.com/office/drawing/2014/main" id="{95763C6F-F390-5A44-A68B-92C33D65AA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4958" y="1146619"/>
            <a:ext cx="3784936" cy="463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498198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B0FDC-CF48-C045-95E1-46987E61A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Accessibility </a:t>
            </a:r>
          </a:p>
        </p:txBody>
      </p:sp>
      <p:pic>
        <p:nvPicPr>
          <p:cNvPr id="5" name="Content Placeholder 4">
            <a:hlinkClick r:id="rId3"/>
            <a:extLst>
              <a:ext uri="{FF2B5EF4-FFF2-40B4-BE49-F238E27FC236}">
                <a16:creationId xmlns:a16="http://schemas.microsoft.com/office/drawing/2014/main" id="{5C5236AA-1553-FD48-8A82-9EB4E69AE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3162815" y="1828800"/>
            <a:ext cx="5872719" cy="3429000"/>
          </a:xfrm>
        </p:spPr>
      </p:pic>
    </p:spTree>
    <p:extLst>
      <p:ext uri="{BB962C8B-B14F-4D97-AF65-F5344CB8AC3E}">
        <p14:creationId xmlns:p14="http://schemas.microsoft.com/office/powerpoint/2010/main" val="3928231515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ED6C7-693C-4E4A-929E-5AEE97C7B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Stacked labels:  Arcade new line expression </a:t>
            </a:r>
          </a:p>
        </p:txBody>
      </p:sp>
      <p:pic>
        <p:nvPicPr>
          <p:cNvPr id="9" name="Content Placeholder 8" descr="A close up of a map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F5B76506-EB51-9A46-85E8-00184D69FC3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4"/>
          <a:stretch>
            <a:fillRect/>
          </a:stretch>
        </p:blipFill>
        <p:spPr>
          <a:xfrm>
            <a:off x="902197" y="2018527"/>
            <a:ext cx="4005469" cy="33191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A close up of a map&#10;&#10;Description automatically generated">
            <a:hlinkClick r:id="rId5"/>
            <a:extLst>
              <a:ext uri="{FF2B5EF4-FFF2-40B4-BE49-F238E27FC236}">
                <a16:creationId xmlns:a16="http://schemas.microsoft.com/office/drawing/2014/main" id="{4384AD61-175B-D644-9AC4-41FB509A15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184" y="2018528"/>
            <a:ext cx="4089721" cy="33191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90E80E0-761E-2C46-9944-174D0FB99957}"/>
              </a:ext>
            </a:extLst>
          </p:cNvPr>
          <p:cNvSpPr txBox="1"/>
          <p:nvPr/>
        </p:nvSpPr>
        <p:spPr>
          <a:xfrm>
            <a:off x="6096000" y="1725578"/>
            <a:ext cx="3811929" cy="32810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n-US" sz="1400" b="1" dirty="0">
                <a:ea typeface="+mn-ea"/>
                <a:cs typeface="+mn-cs"/>
              </a:rPr>
              <a:t>4.X App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93D1D6-AB2A-534B-9D5D-FBEF226DF99D}"/>
              </a:ext>
            </a:extLst>
          </p:cNvPr>
          <p:cNvSpPr txBox="1"/>
          <p:nvPr/>
        </p:nvSpPr>
        <p:spPr>
          <a:xfrm>
            <a:off x="902197" y="1725578"/>
            <a:ext cx="3811929" cy="32810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n-US" sz="1400" b="1" dirty="0">
                <a:ea typeface="+mn-ea"/>
                <a:cs typeface="+mn-cs"/>
              </a:rPr>
              <a:t>Online map viewer </a:t>
            </a:r>
          </a:p>
        </p:txBody>
      </p:sp>
    </p:spTree>
    <p:extLst>
      <p:ext uri="{BB962C8B-B14F-4D97-AF65-F5344CB8AC3E}">
        <p14:creationId xmlns:p14="http://schemas.microsoft.com/office/powerpoint/2010/main" val="171830730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40696-1802-824C-8A23-6EA991FB2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Popups : Dock and Hover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24BBB-0B88-9345-B04D-2AD4D0510EF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Dock</a:t>
            </a:r>
          </a:p>
          <a:p>
            <a:r>
              <a:rPr lang="en-US" dirty="0"/>
              <a:t>Hover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02597C-614D-4080-B636-3F250A118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387" y="3696060"/>
            <a:ext cx="6035538" cy="26947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4BDAC9-6B06-4077-B1A3-C4E794E89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387" y="545663"/>
            <a:ext cx="6035538" cy="288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06024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5EE52-036A-144A-9543-685DA314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Popups: Arcade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BCD37-E0D6-B74C-80BA-998D6C0E0DA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Supported in 4.11 </a:t>
            </a:r>
          </a:p>
          <a:p>
            <a:r>
              <a:rPr lang="en-US" dirty="0"/>
              <a:t>Access features from any layer in map </a:t>
            </a:r>
          </a:p>
          <a:p>
            <a:r>
              <a:rPr lang="en-US" dirty="0"/>
              <a:t>Show demo app with popup that has arcade expression that shows other feature info. </a:t>
            </a:r>
          </a:p>
        </p:txBody>
      </p:sp>
    </p:spTree>
    <p:extLst>
      <p:ext uri="{BB962C8B-B14F-4D97-AF65-F5344CB8AC3E}">
        <p14:creationId xmlns:p14="http://schemas.microsoft.com/office/powerpoint/2010/main" val="342493682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16C3E-0D3F-BE44-BD71-6FBCD1317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Popup:  Attachments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9AE2D-7386-B248-86FA-AA0289241C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List view (default)</a:t>
            </a:r>
          </a:p>
          <a:p>
            <a:r>
              <a:rPr lang="en-US" dirty="0"/>
              <a:t>Preview 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96D18CDE-7D5C-2F4B-85A6-D98A915A3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0769" y="1828800"/>
            <a:ext cx="5308600" cy="2997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95495749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0EE1-98B4-D54E-886B-5F4FCCF97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Maps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47B6E-FDA5-B142-9AEB-34EF6569CBF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Compare 2d/3d </a:t>
            </a:r>
          </a:p>
          <a:p>
            <a:endParaRPr lang="en-US" dirty="0"/>
          </a:p>
          <a:p>
            <a:r>
              <a:rPr lang="en-US" dirty="0"/>
              <a:t>Inset 3d (sketch with something)</a:t>
            </a:r>
          </a:p>
        </p:txBody>
      </p:sp>
    </p:spTree>
    <p:extLst>
      <p:ext uri="{BB962C8B-B14F-4D97-AF65-F5344CB8AC3E}">
        <p14:creationId xmlns:p14="http://schemas.microsoft.com/office/powerpoint/2010/main" val="2377641756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181D7-61E7-2B48-BFCC-A320B5583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3D: Measure and Slice tools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5E9C6-AF1B-DF47-A80C-9E2F80C3F24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Measure/Slice capabilities </a:t>
            </a:r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880FBFC7-F35F-4CFC-951B-4E3286151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8371" y="1337117"/>
            <a:ext cx="6768378" cy="456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96384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CE97C50-E89B-244E-A912-5A5637628F3B}" vid="{9EE8C7F7-6D5F-594C-8AEA-FAAFCD9C05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Image" ma:contentTypeID="0x0101009148F5A04DDD49CBA7127AADA5FB792B00AADE34325A8B49CDA8BB4DB53328F21400651FDAD8011D9D489819B08FDB64B39B" ma:contentTypeVersion="1" ma:contentTypeDescription="Upload an image." ma:contentTypeScope="" ma:versionID="7c47d501cd0e217fa6eb7cf298118c59">
  <xsd:schema xmlns:xsd="http://www.w3.org/2001/XMLSchema" xmlns:xs="http://www.w3.org/2001/XMLSchema" xmlns:p="http://schemas.microsoft.com/office/2006/metadata/properties" xmlns:ns1="http://schemas.microsoft.com/sharepoint/v3" xmlns:ns2="31CC4743-1CD8-4E65-B9C9-B2D97D941F63" xmlns:ns3="http://schemas.microsoft.com/sharepoint/v3/fields" targetNamespace="http://schemas.microsoft.com/office/2006/metadata/properties" ma:root="true" ma:fieldsID="2730ea93e663a9887cfab4449e3f1e30" ns1:_="" ns2:_="" ns3:_="">
    <xsd:import namespace="http://schemas.microsoft.com/sharepoint/v3"/>
    <xsd:import namespace="31CC4743-1CD8-4E65-B9C9-B2D97D941F6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1:FileRef" minOccurs="0"/>
                <xsd:element ref="ns1:File_x0020_Type" minOccurs="0"/>
                <xsd:element ref="ns1:HTML_x0020_File_x0020_Type" minOccurs="0"/>
                <xsd:element ref="ns1:FSObjType" minOccurs="0"/>
                <xsd:element ref="ns2:ThumbnailExists" minOccurs="0"/>
                <xsd:element ref="ns2:PreviewExists" minOccurs="0"/>
                <xsd:element ref="ns2:ImageWidth" minOccurs="0"/>
                <xsd:element ref="ns2:ImageHeight" minOccurs="0"/>
                <xsd:element ref="ns2:ImageCreateDate" minOccurs="0"/>
                <xsd:element ref="ns3:wic_System_Copyright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FileRef" ma:index="8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_x0020_Type" ma:index="9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10" nillable="true" ma:displayName="HTML File Type" ma:hidden="true" ma:internalName="HTML_x0020_File_x0020_Type" ma:readOnly="true">
      <xsd:simpleType>
        <xsd:restriction base="dms:Text"/>
      </xsd:simpleType>
    </xsd:element>
    <xsd:element name="FSObjType" ma:index="11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PublishingStartDate" ma:index="27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28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CC4743-1CD8-4E65-B9C9-B2D97D941F63" elementFormDefault="qualified">
    <xsd:import namespace="http://schemas.microsoft.com/office/2006/documentManagement/types"/>
    <xsd:import namespace="http://schemas.microsoft.com/office/infopath/2007/PartnerControls"/>
    <xsd:element name="ThumbnailExists" ma:index="18" nillable="true" ma:displayName="Thumbnail Exists" ma:default="FALSE" ma:hidden="true" ma:internalName="ThumbnailExists" ma:readOnly="true">
      <xsd:simpleType>
        <xsd:restriction base="dms:Boolean"/>
      </xsd:simpleType>
    </xsd:element>
    <xsd:element name="PreviewExists" ma:index="19" nillable="true" ma:displayName="Preview Exists" ma:default="FALSE" ma:hidden="true" ma:internalName="PreviewExists" ma:readOnly="true">
      <xsd:simpleType>
        <xsd:restriction base="dms:Boolean"/>
      </xsd:simpleType>
    </xsd:element>
    <xsd:element name="ImageWidth" ma:index="20" nillable="true" ma:displayName="Width" ma:internalName="ImageWidth" ma:readOnly="true">
      <xsd:simpleType>
        <xsd:restriction base="dms:Unknown"/>
      </xsd:simpleType>
    </xsd:element>
    <xsd:element name="ImageHeight" ma:index="22" nillable="true" ma:displayName="Height" ma:internalName="ImageHeight" ma:readOnly="true">
      <xsd:simpleType>
        <xsd:restriction base="dms:Unknown"/>
      </xsd:simpleType>
    </xsd:element>
    <xsd:element name="ImageCreateDate" ma:index="25" nillable="true" ma:displayName="Date Picture Taken" ma:format="DateTime" ma:hidden="true" ma:internalName="ImageCreate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wic_System_Copyright" ma:index="26" nillable="true" ma:displayName="Copyright" ma:internalName="wic_System_Copyright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24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 ma:index="23" ma:displayName="Comments"/>
        <xsd:element name="keywords" minOccurs="0" maxOccurs="1" type="xsd:string" ma:index="1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haredContentType xmlns="Microsoft.SharePoint.Taxonomy.ContentTypeSync" SourceId="a6db5754-4226-4c8e-a928-a6c53390a270" ContentTypeId="0x0101009148F5A04DDD49CBA7127AADA5FB792B00AADE34325A8B49CDA8BB4DB53328F214" PreviousValue="true"/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  <ImageCreateDate xmlns="31CC4743-1CD8-4E65-B9C9-B2D97D941F63" xsi:nil="true"/>
    <wic_System_Copyright xmlns="http://schemas.microsoft.com/sharepoint/v3/fields" xsi:nil="true"/>
  </documentManagement>
</p:properties>
</file>

<file path=customXml/itemProps1.xml><?xml version="1.0" encoding="utf-8"?>
<ds:datastoreItem xmlns:ds="http://schemas.openxmlformats.org/officeDocument/2006/customXml" ds:itemID="{530F981C-CCD8-41B4-B481-58FCF9EDFC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1CC4743-1CD8-4E65-B9C9-B2D97D941F6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CB18643-EB28-4B97-A99A-FC511C8BB61E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81E133DB-697E-4C10-B192-8899027B1EC6}">
  <ds:schemaRefs>
    <ds:schemaRef ds:uri="http://schemas.microsoft.com/sharepoint/v3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sharepoint/v3/fields"/>
    <ds:schemaRef ds:uri="31CC4743-1CD8-4E65-B9C9-B2D97D941F63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G208582-FedGIS Conference 2019_Template_v4</Template>
  <TotalTime>0</TotalTime>
  <Words>576</Words>
  <Application>Microsoft Macintosh PowerPoint</Application>
  <PresentationFormat>Widescreen</PresentationFormat>
  <Paragraphs>89</Paragraphs>
  <Slides>16</Slides>
  <Notes>14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Lucida Grande</vt:lpstr>
      <vt:lpstr>Esri_Corporate_Template-Dark</vt:lpstr>
      <vt:lpstr>Power Up Your Configurable Apps using JavaScript 4x Functionality </vt:lpstr>
      <vt:lpstr>Responsive Apps </vt:lpstr>
      <vt:lpstr>Accessibility </vt:lpstr>
      <vt:lpstr>Stacked labels:  Arcade new line expression </vt:lpstr>
      <vt:lpstr>Popups : Dock and Hover</vt:lpstr>
      <vt:lpstr>Popups: Arcade </vt:lpstr>
      <vt:lpstr>Popup:  Attachments </vt:lpstr>
      <vt:lpstr>3D Maps </vt:lpstr>
      <vt:lpstr>3D: Measure and Slice tools </vt:lpstr>
      <vt:lpstr>Screenshot </vt:lpstr>
      <vt:lpstr>Other widgets </vt:lpstr>
      <vt:lpstr>Filter </vt:lpstr>
      <vt:lpstr>PowerPoint Presentation</vt:lpstr>
      <vt:lpstr>Performance ? 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 Developer Summit PPT Template</dc:title>
  <dc:creator/>
  <cp:keywords/>
  <dc:description/>
  <cp:lastModifiedBy/>
  <cp:revision>1</cp:revision>
  <cp:lastPrinted>2018-06-08T21:51:01Z</cp:lastPrinted>
  <dcterms:created xsi:type="dcterms:W3CDTF">2018-10-31T22:58:00Z</dcterms:created>
  <dcterms:modified xsi:type="dcterms:W3CDTF">2019-03-01T00:43:33Z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0x0101009148F5A04DDD49CBA7127AADA5FB792B00AADE34325A8B49CDA8BB4DB53328F21400651FDAD8011D9D489819B08FDB64B39B</vt:lpwstr>
  </property>
</Properties>
</file>

<file path=docProps/thumbnail.jpeg>
</file>